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5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5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6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ctrTitle"/>
          </p:nvPr>
        </p:nvSpPr>
        <p:spPr>
          <a:xfrm>
            <a:off x="1371600" y="-556020"/>
            <a:ext cx="7772400" cy="2387600"/>
          </a:xfrm>
        </p:spPr>
        <p:txBody>
          <a:bodyPr/>
          <a:lstStyle/>
          <a:p>
            <a:r>
              <a:rPr lang="en-US" altLang="fr-FR" dirty="0"/>
              <a:t>ROM</a:t>
            </a:r>
            <a:r>
              <a:rPr lang="fr-FR" altLang="fr-FR" dirty="0"/>
              <a:t>ÉO</a:t>
            </a:r>
            <a:r>
              <a:rPr lang="en-US" altLang="fr-FR" dirty="0"/>
              <a:t> </a:t>
            </a:r>
            <a:br>
              <a:rPr lang="en-US" altLang="fr-FR" dirty="0"/>
            </a:br>
            <a:r>
              <a:rPr lang="en-US" altLang="fr-FR" dirty="0"/>
              <a:t>KNOLL MINTSA-EYA </a:t>
            </a:r>
            <a:endParaRPr lang="en-US" altLang="zh-CN" dirty="0"/>
          </a:p>
        </p:txBody>
      </p:sp>
      <p:sp>
        <p:nvSpPr>
          <p:cNvPr id="1048610" name="Subtitle 2"/>
          <p:cNvSpPr>
            <a:spLocks noGrp="1"/>
          </p:cNvSpPr>
          <p:nvPr>
            <p:ph type="subTitle" idx="1"/>
          </p:nvPr>
        </p:nvSpPr>
        <p:spPr>
          <a:xfrm>
            <a:off x="3834227" y="5945965"/>
            <a:ext cx="4683221" cy="584375"/>
          </a:xfrm>
        </p:spPr>
        <p:txBody>
          <a:bodyPr/>
          <a:lstStyle/>
          <a:p>
            <a:r>
              <a:rPr lang="en-US" altLang="fr-FR">
                <a:solidFill>
                  <a:srgbClr val="000080"/>
                </a:solidFill>
              </a:rPr>
              <a:t>ET LE PROJET  CONTINUE!!</a:t>
            </a:r>
            <a:endParaRPr lang="en-US" altLang="zh-CN">
              <a:solidFill>
                <a:srgbClr val="000080"/>
              </a:solidFill>
            </a:endParaRPr>
          </a:p>
          <a:p>
            <a:endParaRPr lang="en-US" altLang="zh-CN"/>
          </a:p>
        </p:txBody>
      </p:sp>
      <p:pic>
        <p:nvPicPr>
          <p:cNvPr id="2097159" name="Imag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0984" y="199925"/>
            <a:ext cx="808153" cy="1450103"/>
          </a:xfrm>
          <a:prstGeom prst="rect">
            <a:avLst/>
          </a:prstGeom>
        </p:spPr>
      </p:pic>
      <p:sp>
        <p:nvSpPr>
          <p:cNvPr id="1048611" name="ZoneTexte 1048610"/>
          <p:cNvSpPr txBox="1"/>
          <p:nvPr/>
        </p:nvSpPr>
        <p:spPr>
          <a:xfrm>
            <a:off x="372530" y="1864539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2800" dirty="0">
                <a:solidFill>
                  <a:srgbClr val="000000"/>
                </a:solidFill>
              </a:rPr>
              <a:t>1 AN DE PLUS....</a:t>
            </a: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2097160" name="Imag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0" y="2408039"/>
            <a:ext cx="7878464" cy="3192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">
        <p:split orient="vert"/>
      </p:transition>
    </mc:Choice>
    <mc:Fallback>
      <p:transition spd="slow" advClick="0" advTm="25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re 1048601"/>
          <p:cNvSpPr>
            <a:spLocks noGrp="1"/>
          </p:cNvSpPr>
          <p:nvPr>
            <p:ph type="title"/>
          </p:nvPr>
        </p:nvSpPr>
        <p:spPr>
          <a:xfrm>
            <a:off x="203357" y="202780"/>
            <a:ext cx="3584666" cy="1882887"/>
          </a:xfrm>
        </p:spPr>
        <p:txBody>
          <a:bodyPr>
            <a:normAutofit fontScale="90909"/>
          </a:bodyPr>
          <a:lstStyle/>
          <a:p>
            <a:pPr algn="ctr"/>
            <a:r>
              <a:rPr lang="en-US" altLang="fr-FR" sz="4400">
                <a:solidFill>
                  <a:srgbClr val="0000FF"/>
                </a:solidFill>
              </a:rPr>
              <a:t>Toujours la m</a:t>
            </a:r>
            <a:r>
              <a:rPr lang="fr-FR" altLang="fr-FR" sz="4400">
                <a:solidFill>
                  <a:srgbClr val="0000FF"/>
                </a:solidFill>
              </a:rPr>
              <a:t>ême</a:t>
            </a:r>
            <a:r>
              <a:rPr lang="en-US" altLang="fr-FR" sz="4400">
                <a:solidFill>
                  <a:srgbClr val="0000FF"/>
                </a:solidFill>
              </a:rPr>
              <a:t> passion:</a:t>
            </a:r>
            <a:r>
              <a:rPr lang="en-US" altLang="fr-FR" sz="4400">
                <a:solidFill>
                  <a:srgbClr val="FFCC00"/>
                </a:solidFill>
              </a:rPr>
              <a:t> le TENNIS </a:t>
            </a:r>
            <a:endParaRPr lang="fr-FR" sz="4400">
              <a:solidFill>
                <a:srgbClr val="FFCC00"/>
              </a:solidFill>
            </a:endParaRPr>
          </a:p>
        </p:txBody>
      </p:sp>
      <p:sp>
        <p:nvSpPr>
          <p:cNvPr id="1048603" name="Espace réservé du texte 1048602"/>
          <p:cNvSpPr>
            <a:spLocks noGrp="1"/>
          </p:cNvSpPr>
          <p:nvPr>
            <p:ph type="body" sz="half" idx="2"/>
          </p:nvPr>
        </p:nvSpPr>
        <p:spPr>
          <a:xfrm>
            <a:off x="-130629" y="3429000"/>
            <a:ext cx="2949178" cy="19364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fr-FR" sz="2000" dirty="0"/>
              <a:t>Il continue son chemin </a:t>
            </a:r>
            <a:r>
              <a:rPr lang="fr-FR" altLang="fr-FR" sz="2000" dirty="0"/>
              <a:t>à</a:t>
            </a:r>
            <a:r>
              <a:rPr lang="en-US" altLang="fr-FR" sz="2000" dirty="0"/>
              <a:t> l</a:t>
            </a:r>
            <a:r>
              <a:rPr lang="fr-FR" altLang="fr-FR" sz="2000" dirty="0"/>
              <a:t>’</a:t>
            </a:r>
            <a:r>
              <a:rPr lang="en-US" altLang="fr-FR" sz="2000" dirty="0">
                <a:solidFill>
                  <a:srgbClr val="FF9900"/>
                </a:solidFill>
              </a:rPr>
              <a:t>ASPTT STRASBOURG</a:t>
            </a:r>
            <a:r>
              <a:rPr lang="en-US" altLang="fr-FR" sz="2000" dirty="0"/>
              <a:t> et au </a:t>
            </a:r>
            <a:r>
              <a:rPr lang="en-US" altLang="fr-FR" sz="2000" dirty="0">
                <a:solidFill>
                  <a:srgbClr val="FF0000"/>
                </a:solidFill>
              </a:rPr>
              <a:t>Centre </a:t>
            </a:r>
            <a:r>
              <a:rPr lang="en-US" altLang="fr-FR" sz="2000" dirty="0" err="1">
                <a:solidFill>
                  <a:srgbClr val="FF0000"/>
                </a:solidFill>
              </a:rPr>
              <a:t>Fédéral</a:t>
            </a:r>
            <a:r>
              <a:rPr lang="en-US" altLang="fr-FR" sz="2000" dirty="0">
                <a:solidFill>
                  <a:srgbClr val="FF0000"/>
                </a:solidFill>
              </a:rPr>
              <a:t> </a:t>
            </a:r>
            <a:r>
              <a:rPr lang="en-US" altLang="fr-FR" sz="2000" dirty="0" err="1">
                <a:solidFill>
                  <a:srgbClr val="FF0000"/>
                </a:solidFill>
              </a:rPr>
              <a:t>d’Entraînement</a:t>
            </a:r>
            <a:r>
              <a:rPr lang="en-US" altLang="fr-FR" sz="2000" dirty="0">
                <a:solidFill>
                  <a:srgbClr val="FF0000"/>
                </a:solidFill>
              </a:rPr>
              <a:t> du Grand Est.</a:t>
            </a:r>
            <a:r>
              <a:rPr lang="en-US" altLang="fr-FR" sz="2000" dirty="0"/>
              <a:t>  </a:t>
            </a:r>
            <a:endParaRPr lang="fr-FR" sz="2000" dirty="0"/>
          </a:p>
          <a:p>
            <a:pPr algn="ctr"/>
            <a:r>
              <a:rPr lang="en-US" altLang="fr-FR" sz="2000" dirty="0" err="1"/>
              <a:t>Suivi</a:t>
            </a:r>
            <a:r>
              <a:rPr lang="en-US" altLang="fr-FR" sz="2000" dirty="0"/>
              <a:t> par </a:t>
            </a:r>
            <a:r>
              <a:rPr lang="en-US" altLang="fr-FR" sz="2000" b="1" u="none" dirty="0"/>
              <a:t>Pierre-Yves MATHIEU </a:t>
            </a:r>
            <a:r>
              <a:rPr lang="en-US" altLang="fr-FR" sz="2000" b="0" u="none" dirty="0"/>
              <a:t>et </a:t>
            </a:r>
            <a:r>
              <a:rPr lang="en-US" altLang="fr-FR" sz="2000" b="1" u="none" dirty="0" err="1"/>
              <a:t>Rémi</a:t>
            </a:r>
            <a:r>
              <a:rPr lang="en-US" altLang="fr-FR" sz="2000" b="1" u="none" dirty="0"/>
              <a:t> DERULLE</a:t>
            </a:r>
            <a:endParaRPr lang="fr-FR" sz="2000" b="1" u="none" dirty="0"/>
          </a:p>
        </p:txBody>
      </p:sp>
      <p:pic>
        <p:nvPicPr>
          <p:cNvPr id="2097158" name="Imag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46" y="2085667"/>
            <a:ext cx="6398454" cy="4268351"/>
          </a:xfrm>
          <a:prstGeom prst="rect">
            <a:avLst/>
          </a:prstGeom>
        </p:spPr>
      </p:pic>
    </p:spTree>
  </p:cSld>
  <p:clrMapOvr>
    <a:masterClrMapping/>
  </p:clrMapOvr>
  <p:transition spd="med" advTm="22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ZoneTexte 1048593"/>
          <p:cNvSpPr txBox="1"/>
          <p:nvPr/>
        </p:nvSpPr>
        <p:spPr>
          <a:xfrm rot="622">
            <a:off x="295241" y="50424"/>
            <a:ext cx="5658056" cy="2225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fr-FR" sz="3600" dirty="0">
                <a:solidFill>
                  <a:srgbClr val="FF0000"/>
                </a:solidFill>
              </a:rPr>
              <a:t>ENCORE PLUS DE RIGUEUR</a:t>
            </a:r>
            <a:r>
              <a:rPr lang="en-US" altLang="fr-FR" sz="3600" dirty="0">
                <a:solidFill>
                  <a:srgbClr val="000000"/>
                </a:solidFill>
              </a:rPr>
              <a:t> </a:t>
            </a:r>
            <a:endParaRPr lang="fr-FR" sz="3600" dirty="0">
              <a:solidFill>
                <a:srgbClr val="000000"/>
              </a:solidFill>
            </a:endParaRPr>
          </a:p>
          <a:p>
            <a:pPr algn="ctr"/>
            <a:r>
              <a:rPr lang="en-US" altLang="fr-FR" sz="3600" dirty="0">
                <a:solidFill>
                  <a:srgbClr val="9933FF"/>
                </a:solidFill>
              </a:rPr>
              <a:t>DE PERSÉVÉRANCE</a:t>
            </a:r>
            <a:endParaRPr lang="fr-FR" sz="3600" dirty="0">
              <a:solidFill>
                <a:srgbClr val="9933FF"/>
              </a:solidFill>
            </a:endParaRPr>
          </a:p>
          <a:p>
            <a:pPr algn="ctr"/>
            <a:r>
              <a:rPr lang="en-US" altLang="fr-FR" sz="3600" dirty="0">
                <a:solidFill>
                  <a:srgbClr val="800000"/>
                </a:solidFill>
              </a:rPr>
              <a:t>ET D</a:t>
            </a:r>
            <a:r>
              <a:rPr lang="fr-FR" altLang="fr-FR" sz="3600" dirty="0">
                <a:solidFill>
                  <a:srgbClr val="800000"/>
                </a:solidFill>
              </a:rPr>
              <a:t>’</a:t>
            </a:r>
            <a:r>
              <a:rPr lang="en-US" altLang="fr-FR" sz="3600" dirty="0">
                <a:solidFill>
                  <a:srgbClr val="800000"/>
                </a:solidFill>
              </a:rPr>
              <a:t>EFFORTS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1048595" name="ZoneTexte 1048594"/>
          <p:cNvSpPr txBox="1"/>
          <p:nvPr/>
        </p:nvSpPr>
        <p:spPr>
          <a:xfrm>
            <a:off x="5699236" y="4497559"/>
            <a:ext cx="3090548" cy="17805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600" dirty="0">
                <a:solidFill>
                  <a:srgbClr val="000000"/>
                </a:solidFill>
              </a:rPr>
              <a:t>14H d</a:t>
            </a:r>
            <a:r>
              <a:rPr lang="fr-FR" altLang="fr-FR" sz="1600" dirty="0">
                <a:solidFill>
                  <a:srgbClr val="000000"/>
                </a:solidFill>
              </a:rPr>
              <a:t>’</a:t>
            </a:r>
            <a:r>
              <a:rPr lang="en-US" altLang="fr-FR" sz="1600" dirty="0" err="1">
                <a:solidFill>
                  <a:srgbClr val="000000"/>
                </a:solidFill>
              </a:rPr>
              <a:t>entraînement</a:t>
            </a:r>
            <a:r>
              <a:rPr lang="en-US" altLang="fr-FR" sz="1600" dirty="0">
                <a:solidFill>
                  <a:srgbClr val="000000"/>
                </a:solidFill>
              </a:rPr>
              <a:t> Tennis</a:t>
            </a:r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en-US" altLang="fr-FR" sz="1600" dirty="0">
                <a:solidFill>
                  <a:srgbClr val="000000"/>
                </a:solidFill>
              </a:rPr>
              <a:t>3H de Basket-ball (</a:t>
            </a:r>
            <a:r>
              <a:rPr lang="en-US" altLang="fr-FR" sz="1600" dirty="0" err="1">
                <a:solidFill>
                  <a:srgbClr val="000000"/>
                </a:solidFill>
              </a:rPr>
              <a:t>niveau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en-US" altLang="fr-FR" sz="1600" dirty="0" err="1">
                <a:solidFill>
                  <a:srgbClr val="000000"/>
                </a:solidFill>
              </a:rPr>
              <a:t>régional</a:t>
            </a:r>
            <a:r>
              <a:rPr lang="en-US" altLang="fr-FR" sz="1600" dirty="0">
                <a:solidFill>
                  <a:srgbClr val="000000"/>
                </a:solidFill>
              </a:rPr>
              <a:t>)</a:t>
            </a:r>
            <a:endParaRPr lang="fr-FR" sz="1600" dirty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en-US" altLang="fr-FR" sz="1600" dirty="0">
                <a:solidFill>
                  <a:srgbClr val="000000"/>
                </a:solidFill>
              </a:rPr>
              <a:t>Et... les </a:t>
            </a:r>
            <a:r>
              <a:rPr lang="fr-FR" altLang="fr-FR" sz="1600" dirty="0">
                <a:solidFill>
                  <a:srgbClr val="000000"/>
                </a:solidFill>
              </a:rPr>
              <a:t>études</a:t>
            </a:r>
            <a:r>
              <a:rPr lang="en-US" altLang="fr-FR" sz="1600" dirty="0">
                <a:solidFill>
                  <a:srgbClr val="000000"/>
                </a:solidFill>
              </a:rPr>
              <a:t> (</a:t>
            </a:r>
            <a:r>
              <a:rPr lang="en-US" altLang="fr-FR" sz="1600" dirty="0" err="1">
                <a:solidFill>
                  <a:srgbClr val="000000"/>
                </a:solidFill>
              </a:rPr>
              <a:t>rentr</a:t>
            </a:r>
            <a:r>
              <a:rPr lang="fr-FR" altLang="fr-FR" sz="1600" dirty="0" err="1">
                <a:solidFill>
                  <a:srgbClr val="000000"/>
                </a:solidFill>
              </a:rPr>
              <a:t>ée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en-US" altLang="fr-FR" sz="1600" dirty="0" err="1">
                <a:solidFill>
                  <a:srgbClr val="000000"/>
                </a:solidFill>
              </a:rPr>
              <a:t>en</a:t>
            </a:r>
            <a:r>
              <a:rPr lang="en-US" altLang="fr-FR" sz="1600" dirty="0">
                <a:solidFill>
                  <a:srgbClr val="000000"/>
                </a:solidFill>
              </a:rPr>
              <a:t> 5ème </a:t>
            </a:r>
            <a:r>
              <a:rPr lang="en-US" altLang="fr-FR" sz="1600" dirty="0" err="1">
                <a:solidFill>
                  <a:srgbClr val="000000"/>
                </a:solidFill>
              </a:rPr>
              <a:t>en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en-US" altLang="fr-FR" sz="1600" dirty="0" err="1">
                <a:solidFill>
                  <a:srgbClr val="000000"/>
                </a:solidFill>
              </a:rPr>
              <a:t>septembre</a:t>
            </a:r>
            <a:r>
              <a:rPr lang="en-US" altLang="fr-FR" sz="1600" dirty="0">
                <a:solidFill>
                  <a:srgbClr val="000000"/>
                </a:solidFill>
              </a:rPr>
              <a:t>)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2097156" name="Imag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374"/>
            <a:ext cx="5701011" cy="3803091"/>
          </a:xfrm>
          <a:prstGeom prst="rect">
            <a:avLst/>
          </a:prstGeom>
        </p:spPr>
      </p:pic>
      <p:pic>
        <p:nvPicPr>
          <p:cNvPr id="2097157" name="Imag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60548" y="237319"/>
            <a:ext cx="2767923" cy="3975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00">
        <p:circle/>
      </p:transition>
    </mc:Choice>
    <mc:Fallback>
      <p:transition spd="slow" advTm="22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Ellipse 1048591"/>
          <p:cNvSpPr/>
          <p:nvPr/>
        </p:nvSpPr>
        <p:spPr>
          <a:xfrm>
            <a:off x="2313385" y="151177"/>
            <a:ext cx="3659886" cy="145364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altLang="fr-FR" sz="2800" dirty="0">
                <a:solidFill>
                  <a:srgbClr val="6600CC"/>
                </a:solidFill>
              </a:rPr>
              <a:t>UN STYLE SI PARTICULIER</a:t>
            </a:r>
            <a:endParaRPr lang="fr-FR" sz="2800" dirty="0">
              <a:solidFill>
                <a:srgbClr val="6600CC"/>
              </a:solidFill>
            </a:endParaRPr>
          </a:p>
        </p:txBody>
      </p:sp>
      <p:sp>
        <p:nvSpPr>
          <p:cNvPr id="1048593" name="ZoneTexte 1048592"/>
          <p:cNvSpPr txBox="1"/>
          <p:nvPr/>
        </p:nvSpPr>
        <p:spPr>
          <a:xfrm rot="21583258">
            <a:off x="1003852" y="5124970"/>
            <a:ext cx="6571419" cy="1717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 </a:t>
            </a:r>
            <a:r>
              <a:rPr lang="en-US" altLang="fr-FR" sz="1600">
                <a:solidFill>
                  <a:srgbClr val="FF0000"/>
                </a:solidFill>
              </a:rPr>
              <a:t>JOUEUR ATYPIQUE</a:t>
            </a:r>
            <a:r>
              <a:rPr lang="en-US" altLang="fr-FR" sz="1600">
                <a:solidFill>
                  <a:srgbClr val="000000"/>
                </a:solidFill>
              </a:rPr>
              <a:t> </a:t>
            </a:r>
            <a:endParaRPr lang="fr-FR" sz="1600">
              <a:solidFill>
                <a:srgbClr val="000000"/>
              </a:solidFill>
            </a:endParaRPr>
          </a:p>
          <a:p>
            <a:pPr algn="ctr"/>
            <a:endParaRPr lang="fr-FR" sz="1600">
              <a:solidFill>
                <a:srgbClr val="000000"/>
              </a:solidFill>
            </a:endParaRPr>
          </a:p>
          <a:p>
            <a:r>
              <a:rPr lang="en-US" altLang="fr-FR" sz="1600">
                <a:solidFill>
                  <a:srgbClr val="000000"/>
                </a:solidFill>
              </a:rPr>
              <a:t>Grand, fin, bandeau ou casquette pour tennir ses long cheveux blonds</a:t>
            </a:r>
            <a:endParaRPr lang="fr-FR" sz="1600">
              <a:solidFill>
                <a:srgbClr val="000000"/>
              </a:solidFill>
            </a:endParaRPr>
          </a:p>
          <a:p>
            <a:r>
              <a:rPr lang="en-US" altLang="fr-FR" sz="1600">
                <a:solidFill>
                  <a:srgbClr val="000000"/>
                </a:solidFill>
              </a:rPr>
              <a:t>Hyperlaxit</a:t>
            </a:r>
            <a:r>
              <a:rPr lang="fr-FR" altLang="fr-FR" sz="1600">
                <a:solidFill>
                  <a:srgbClr val="000000"/>
                </a:solidFill>
              </a:rPr>
              <a:t>é</a:t>
            </a:r>
            <a:r>
              <a:rPr lang="en-US" altLang="fr-FR" sz="1600">
                <a:solidFill>
                  <a:srgbClr val="000000"/>
                </a:solidFill>
              </a:rPr>
              <a:t> des articulations , détendu et </a:t>
            </a:r>
            <a:r>
              <a:rPr lang="fr-FR" altLang="fr-FR" sz="1600">
                <a:solidFill>
                  <a:srgbClr val="000000"/>
                </a:solidFill>
              </a:rPr>
              <a:t>à</a:t>
            </a:r>
            <a:r>
              <a:rPr lang="en-US" altLang="fr-FR" sz="1600">
                <a:solidFill>
                  <a:srgbClr val="000000"/>
                </a:solidFill>
              </a:rPr>
              <a:t> sautiller sans cesse..</a:t>
            </a:r>
            <a:endParaRPr lang="fr-FR" sz="1600">
              <a:solidFill>
                <a:srgbClr val="000000"/>
              </a:solidFill>
            </a:endParaRPr>
          </a:p>
          <a:p>
            <a:endParaRPr lang="fr-FR" sz="1600">
              <a:solidFill>
                <a:srgbClr val="000000"/>
              </a:solidFill>
            </a:endParaRPr>
          </a:p>
          <a:p>
            <a:pPr algn="ctr"/>
            <a:r>
              <a:rPr lang="en-US" altLang="fr-FR" sz="1600">
                <a:solidFill>
                  <a:srgbClr val="FF0000"/>
                </a:solidFill>
              </a:rPr>
              <a:t>SON TENNIS EST DIFFÉRENT</a:t>
            </a:r>
            <a:endParaRPr lang="fr-FR" sz="1600">
              <a:solidFill>
                <a:srgbClr val="FF0000"/>
              </a:solidFill>
            </a:endParaRPr>
          </a:p>
        </p:txBody>
      </p:sp>
      <p:pic>
        <p:nvPicPr>
          <p:cNvPr id="2097154" name="Imag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30" y="1828927"/>
            <a:ext cx="3441506" cy="3964969"/>
          </a:xfrm>
          <a:prstGeom prst="rect">
            <a:avLst/>
          </a:prstGeom>
        </p:spPr>
      </p:pic>
      <p:pic>
        <p:nvPicPr>
          <p:cNvPr id="2097155" name="Image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9" y="1672058"/>
            <a:ext cx="5051307" cy="3369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200">
        <p14:window dir="vert"/>
      </p:transition>
    </mc:Choice>
    <mc:Fallback>
      <p:transition spd="slow" advTm="22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ZoneTexte 1048583"/>
          <p:cNvSpPr txBox="1"/>
          <p:nvPr/>
        </p:nvSpPr>
        <p:spPr>
          <a:xfrm>
            <a:off x="178909" y="1272652"/>
            <a:ext cx="4572000" cy="65556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fr-FR" sz="1600" u="sng" dirty="0">
                <a:solidFill>
                  <a:srgbClr val="000000"/>
                </a:solidFill>
              </a:rPr>
              <a:t>2024</a:t>
            </a:r>
            <a:r>
              <a:rPr lang="en-US" altLang="fr-FR" sz="1200" dirty="0">
                <a:solidFill>
                  <a:srgbClr val="000000"/>
                </a:solidFill>
              </a:rPr>
              <a:t>:</a:t>
            </a: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200" dirty="0">
                <a:solidFill>
                  <a:srgbClr val="000000"/>
                </a:solidFill>
              </a:rPr>
              <a:t>-</a:t>
            </a:r>
            <a:r>
              <a:rPr lang="en-US" altLang="fr-FR" sz="1400" b="1" i="1" dirty="0">
                <a:solidFill>
                  <a:srgbClr val="000000"/>
                </a:solidFill>
              </a:rPr>
              <a:t>Champion du Grand-Est 12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ans</a:t>
            </a: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400" b="1" i="1" dirty="0">
                <a:solidFill>
                  <a:srgbClr val="000000"/>
                </a:solidFill>
              </a:rPr>
              <a:t>-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Vainqueur</a:t>
            </a:r>
            <a:r>
              <a:rPr lang="en-US" altLang="fr-FR" sz="1400" b="1" i="1" dirty="0">
                <a:solidFill>
                  <a:srgbClr val="000000"/>
                </a:solidFill>
              </a:rPr>
              <a:t> du tennis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europe</a:t>
            </a:r>
            <a:r>
              <a:rPr lang="en-US" altLang="fr-FR" sz="1400" b="1" i="1" dirty="0">
                <a:solidFill>
                  <a:srgbClr val="000000"/>
                </a:solidFill>
              </a:rPr>
              <a:t> U12 de Neunkirchen (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Allemagne</a:t>
            </a:r>
            <a:r>
              <a:rPr lang="en-US" altLang="fr-FR" sz="1400" b="1" i="1" dirty="0">
                <a:solidFill>
                  <a:srgbClr val="000000"/>
                </a:solidFill>
              </a:rPr>
              <a:t>)</a:t>
            </a: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400" b="1" i="1" dirty="0">
                <a:solidFill>
                  <a:srgbClr val="000000"/>
                </a:solidFill>
              </a:rPr>
              <a:t>-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Vainqueur</a:t>
            </a:r>
            <a:r>
              <a:rPr lang="en-US" altLang="fr-FR" sz="1400" b="1" i="1" dirty="0">
                <a:solidFill>
                  <a:srgbClr val="000000"/>
                </a:solidFill>
              </a:rPr>
              <a:t> du Grand Prix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Régional</a:t>
            </a:r>
            <a:r>
              <a:rPr lang="en-US" altLang="fr-FR" sz="1400" b="1" i="1" dirty="0">
                <a:solidFill>
                  <a:srgbClr val="000000"/>
                </a:solidFill>
              </a:rPr>
              <a:t>  des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Jeunes</a:t>
            </a:r>
            <a:r>
              <a:rPr lang="en-US" altLang="fr-FR" sz="1400" b="1" i="1" dirty="0">
                <a:solidFill>
                  <a:srgbClr val="000000"/>
                </a:solidFill>
              </a:rPr>
              <a:t> 13/14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ans</a:t>
            </a:r>
            <a:r>
              <a:rPr lang="en-US" altLang="fr-FR" sz="1400" b="1" i="1" dirty="0">
                <a:solidFill>
                  <a:srgbClr val="000000"/>
                </a:solidFill>
              </a:rPr>
              <a:t> de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Huningue</a:t>
            </a:r>
            <a:r>
              <a:rPr lang="en-US" altLang="fr-FR" sz="1400" b="1" i="1" dirty="0">
                <a:solidFill>
                  <a:srgbClr val="000000"/>
                </a:solidFill>
              </a:rPr>
              <a:t> </a:t>
            </a: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400" b="1" i="1" dirty="0">
                <a:solidFill>
                  <a:srgbClr val="000000"/>
                </a:solidFill>
              </a:rPr>
              <a:t>-Demi-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finaliste</a:t>
            </a:r>
            <a:r>
              <a:rPr lang="en-US" altLang="fr-FR" sz="1400" b="1" i="1" dirty="0">
                <a:solidFill>
                  <a:srgbClr val="000000"/>
                </a:solidFill>
              </a:rPr>
              <a:t>  du tennis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europe</a:t>
            </a:r>
            <a:r>
              <a:rPr lang="en-US" altLang="fr-FR" sz="1400" b="1" i="1" dirty="0">
                <a:solidFill>
                  <a:srgbClr val="000000"/>
                </a:solidFill>
              </a:rPr>
              <a:t> U12 de M</a:t>
            </a:r>
            <a:r>
              <a:rPr lang="fr-FR" altLang="fr-FR" sz="1400" b="1" i="1" dirty="0" err="1">
                <a:solidFill>
                  <a:srgbClr val="000000"/>
                </a:solidFill>
              </a:rPr>
              <a:t>ü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nster</a:t>
            </a:r>
            <a:r>
              <a:rPr lang="en-US" altLang="fr-FR" sz="1400" b="1" i="1" dirty="0">
                <a:solidFill>
                  <a:srgbClr val="000000"/>
                </a:solidFill>
              </a:rPr>
              <a:t> (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Allemagne</a:t>
            </a:r>
            <a:r>
              <a:rPr lang="en-US" altLang="fr-FR" sz="1400" b="1" i="1" dirty="0">
                <a:solidFill>
                  <a:srgbClr val="000000"/>
                </a:solidFill>
              </a:rPr>
              <a:t>)</a:t>
            </a: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400" b="1" i="1" dirty="0">
                <a:solidFill>
                  <a:srgbClr val="000000"/>
                </a:solidFill>
              </a:rPr>
              <a:t>-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Finaliste</a:t>
            </a:r>
            <a:r>
              <a:rPr lang="en-US" altLang="fr-FR" sz="1400" b="1" i="1" dirty="0">
                <a:solidFill>
                  <a:srgbClr val="000000"/>
                </a:solidFill>
              </a:rPr>
              <a:t>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en</a:t>
            </a:r>
            <a:r>
              <a:rPr lang="en-US" altLang="fr-FR" sz="1400" b="1" i="1" dirty="0">
                <a:solidFill>
                  <a:srgbClr val="000000"/>
                </a:solidFill>
              </a:rPr>
              <a:t> double du Tennis Europe U12 de Forli(Italie)</a:t>
            </a: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400" b="1" i="1" dirty="0">
                <a:solidFill>
                  <a:srgbClr val="000000"/>
                </a:solidFill>
              </a:rPr>
              <a:t>-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Finaliste</a:t>
            </a:r>
            <a:r>
              <a:rPr lang="en-US" altLang="fr-FR" sz="1400" b="1" i="1" dirty="0">
                <a:solidFill>
                  <a:srgbClr val="000000"/>
                </a:solidFill>
              </a:rPr>
              <a:t> du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tournoi</a:t>
            </a:r>
            <a:r>
              <a:rPr lang="en-US" altLang="fr-FR" sz="1400" b="1" i="1" dirty="0">
                <a:solidFill>
                  <a:srgbClr val="000000"/>
                </a:solidFill>
              </a:rPr>
              <a:t> de Rouen 12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ans</a:t>
            </a: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400" b="1" i="1" dirty="0">
                <a:solidFill>
                  <a:srgbClr val="000000"/>
                </a:solidFill>
              </a:rPr>
              <a:t>- 1/8ème de finale du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championnat</a:t>
            </a:r>
            <a:r>
              <a:rPr lang="en-US" altLang="fr-FR" sz="1400" b="1" i="1" dirty="0">
                <a:solidFill>
                  <a:srgbClr val="000000"/>
                </a:solidFill>
              </a:rPr>
              <a:t> de France  12 </a:t>
            </a:r>
            <a:r>
              <a:rPr lang="en-US" altLang="fr-FR" sz="1400" b="1" i="1" dirty="0" err="1">
                <a:solidFill>
                  <a:srgbClr val="000000"/>
                </a:solidFill>
              </a:rPr>
              <a:t>ans</a:t>
            </a:r>
            <a:endParaRPr lang="fr-FR" sz="1400" b="1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200" dirty="0">
                <a:solidFill>
                  <a:srgbClr val="000000"/>
                </a:solidFill>
              </a:rPr>
              <a:t>2023:</a:t>
            </a: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200" dirty="0">
                <a:solidFill>
                  <a:srgbClr val="000000"/>
                </a:solidFill>
              </a:rPr>
              <a:t>- </a:t>
            </a:r>
            <a:r>
              <a:rPr lang="en-US" altLang="fr-FR" sz="1200" dirty="0" err="1">
                <a:solidFill>
                  <a:srgbClr val="000000"/>
                </a:solidFill>
              </a:rPr>
              <a:t>Finaliste</a:t>
            </a:r>
            <a:r>
              <a:rPr lang="en-US" altLang="fr-FR" sz="1200" dirty="0">
                <a:solidFill>
                  <a:srgbClr val="000000"/>
                </a:solidFill>
              </a:rPr>
              <a:t> TMC de TORCY 13/14 </a:t>
            </a:r>
            <a:r>
              <a:rPr lang="en-US" altLang="fr-FR" sz="1200" dirty="0" err="1">
                <a:solidFill>
                  <a:srgbClr val="000000"/>
                </a:solidFill>
              </a:rPr>
              <a:t>ans</a:t>
            </a: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200" dirty="0">
                <a:solidFill>
                  <a:srgbClr val="000000"/>
                </a:solidFill>
              </a:rPr>
              <a:t>-Quart de final au </a:t>
            </a:r>
            <a:r>
              <a:rPr lang="en-US" altLang="fr-FR" sz="1200" dirty="0" err="1">
                <a:solidFill>
                  <a:srgbClr val="000000"/>
                </a:solidFill>
              </a:rPr>
              <a:t>Tournoi</a:t>
            </a:r>
            <a:r>
              <a:rPr lang="en-US" altLang="fr-FR" sz="1200" dirty="0">
                <a:solidFill>
                  <a:srgbClr val="000000"/>
                </a:solidFill>
              </a:rPr>
              <a:t> National de </a:t>
            </a:r>
            <a:r>
              <a:rPr lang="en-US" altLang="fr-FR" sz="1200" dirty="0" err="1">
                <a:solidFill>
                  <a:srgbClr val="000000"/>
                </a:solidFill>
              </a:rPr>
              <a:t>Bressuire</a:t>
            </a:r>
            <a:r>
              <a:rPr lang="en-US" altLang="fr-FR" sz="1200" dirty="0">
                <a:solidFill>
                  <a:srgbClr val="000000"/>
                </a:solidFill>
              </a:rPr>
              <a:t> </a:t>
            </a: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1200" dirty="0">
                <a:solidFill>
                  <a:srgbClr val="000000"/>
                </a:solidFill>
              </a:rPr>
              <a:t>-Participation aux </a:t>
            </a:r>
            <a:r>
              <a:rPr lang="en-US" altLang="fr-FR" sz="1200" dirty="0" err="1">
                <a:solidFill>
                  <a:srgbClr val="000000"/>
                </a:solidFill>
              </a:rPr>
              <a:t>Championnats</a:t>
            </a:r>
            <a:r>
              <a:rPr lang="en-US" altLang="fr-FR" sz="1200" dirty="0">
                <a:solidFill>
                  <a:srgbClr val="000000"/>
                </a:solidFill>
              </a:rPr>
              <a:t> de France par </a:t>
            </a:r>
            <a:r>
              <a:rPr lang="fr-FR" altLang="fr-FR" sz="1200" dirty="0">
                <a:solidFill>
                  <a:srgbClr val="000000"/>
                </a:solidFill>
              </a:rPr>
              <a:t>équipe</a:t>
            </a:r>
            <a:r>
              <a:rPr lang="en-US" altLang="fr-FR" sz="1200" dirty="0">
                <a:solidFill>
                  <a:srgbClr val="000000"/>
                </a:solidFill>
              </a:rPr>
              <a:t> (pour </a:t>
            </a:r>
            <a:r>
              <a:rPr lang="en-US" altLang="fr-FR" sz="1200" dirty="0" err="1">
                <a:solidFill>
                  <a:srgbClr val="000000"/>
                </a:solidFill>
              </a:rPr>
              <a:t>repr</a:t>
            </a:r>
            <a:r>
              <a:rPr lang="fr-FR" altLang="fr-FR" sz="1200" dirty="0" err="1">
                <a:solidFill>
                  <a:srgbClr val="000000"/>
                </a:solidFill>
              </a:rPr>
              <a:t>ésenter</a:t>
            </a:r>
            <a:r>
              <a:rPr lang="en-US" altLang="fr-FR" sz="1200" dirty="0">
                <a:solidFill>
                  <a:srgbClr val="000000"/>
                </a:solidFill>
              </a:rPr>
              <a:t> la </a:t>
            </a:r>
            <a:r>
              <a:rPr lang="en-US" altLang="fr-FR" sz="1200" dirty="0" err="1">
                <a:solidFill>
                  <a:srgbClr val="000000"/>
                </a:solidFill>
              </a:rPr>
              <a:t>région</a:t>
            </a:r>
            <a:r>
              <a:rPr lang="en-US" altLang="fr-FR" sz="1200" dirty="0">
                <a:solidFill>
                  <a:srgbClr val="000000"/>
                </a:solidFill>
              </a:rPr>
              <a:t> Grand Est)</a:t>
            </a: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1048585" name="Ruban courbé vers le haut 1048584"/>
          <p:cNvSpPr/>
          <p:nvPr/>
        </p:nvSpPr>
        <p:spPr>
          <a:xfrm>
            <a:off x="2464909" y="99290"/>
            <a:ext cx="3733713" cy="1704333"/>
          </a:xfrm>
          <a:prstGeom prst="ellipseRibbon2">
            <a:avLst/>
          </a:prstGeom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lstStyle/>
          <a:p>
            <a:pPr algn="ctr"/>
            <a:r>
              <a:rPr lang="en-US" altLang="fr-FR" sz="2400"/>
              <a:t>PARCOURS SPORTIF</a:t>
            </a:r>
            <a:endParaRPr lang="fr-FR" sz="2400"/>
          </a:p>
        </p:txBody>
      </p:sp>
      <p:pic>
        <p:nvPicPr>
          <p:cNvPr id="2097152" name="Imag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03" y="789537"/>
            <a:ext cx="2889145" cy="6203083"/>
          </a:xfrm>
          <a:prstGeom prst="rect">
            <a:avLst/>
          </a:prstGeom>
        </p:spPr>
      </p:pic>
    </p:spTree>
  </p:cSld>
  <p:clrMapOvr>
    <a:masterClrMapping/>
  </p:clrMapOvr>
  <p:transition spd="slow" advTm="3000">
    <p:extLst mod="1">
      <p:ext uri="http://mobile.wps.com/transition/2016/1">
        <p:transition xmlns:mc="http://schemas.openxmlformats.org/markup-compatibility/2006" xmlns:p14="http://schemas.microsoft.com/office/powerpoint/2010/main" xmlns="" val="wps_appear_l_1000"/>
      </p:ext>
    </p:extLst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Flèche vers la droite 1048585"/>
          <p:cNvSpPr/>
          <p:nvPr/>
        </p:nvSpPr>
        <p:spPr>
          <a:xfrm>
            <a:off x="2224252" y="140264"/>
            <a:ext cx="3048000" cy="1524000"/>
          </a:xfrm>
          <a:prstGeom prst="rightArrow">
            <a:avLst/>
          </a:prstGeom>
          <a:solidFill>
            <a:srgbClr val="FFCC00"/>
          </a:solidFill>
          <a:ln w="25400">
            <a:solidFill>
              <a:srgbClr val="997A00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altLang="fr-FR" sz="2400">
                <a:solidFill>
                  <a:srgbClr val="000000"/>
                </a:solidFill>
              </a:rPr>
              <a:t>Vers où ? </a:t>
            </a:r>
            <a:endParaRPr lang="fr-FR" sz="2400">
              <a:solidFill>
                <a:srgbClr val="FFFFFF"/>
              </a:solidFill>
            </a:endParaRPr>
          </a:p>
          <a:p>
            <a:pPr algn="ctr"/>
            <a:r>
              <a:rPr lang="en-US" altLang="fr-FR" sz="2400">
                <a:solidFill>
                  <a:srgbClr val="000000"/>
                </a:solidFill>
              </a:rPr>
              <a:t>Avec quel budget?</a:t>
            </a: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048587" name="ZoneTexte 1048586"/>
          <p:cNvSpPr txBox="1"/>
          <p:nvPr/>
        </p:nvSpPr>
        <p:spPr>
          <a:xfrm>
            <a:off x="5272252" y="848924"/>
            <a:ext cx="4000000" cy="8153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600">
                <a:solidFill>
                  <a:srgbClr val="FF0000"/>
                </a:solidFill>
                <a:latin typeface="Carrois Gothic SC"/>
              </a:rPr>
              <a:t>L'objectif se poursuit,  rester dans les meilleurs français, et européens. </a:t>
            </a:r>
            <a:endParaRPr lang="fr-FR" sz="1600">
              <a:solidFill>
                <a:srgbClr val="FF0000"/>
              </a:solidFill>
              <a:latin typeface="Carrois Gothic SC"/>
            </a:endParaRPr>
          </a:p>
          <a:p>
            <a:r>
              <a:rPr lang="en-US" altLang="fr-FR" sz="1600">
                <a:solidFill>
                  <a:srgbClr val="FF0000"/>
                </a:solidFill>
                <a:latin typeface="Carrois Gothic SC"/>
              </a:rPr>
              <a:t>Continuer sa scolarité </a:t>
            </a:r>
            <a:endParaRPr lang="fr-FR" sz="1600">
              <a:solidFill>
                <a:srgbClr val="FF0000"/>
              </a:solidFill>
              <a:latin typeface="Carrois Gothic SC"/>
            </a:endParaRPr>
          </a:p>
        </p:txBody>
      </p:sp>
      <p:sp>
        <p:nvSpPr>
          <p:cNvPr id="1048588" name="ZoneTexte 1048587"/>
          <p:cNvSpPr txBox="1"/>
          <p:nvPr/>
        </p:nvSpPr>
        <p:spPr>
          <a:xfrm>
            <a:off x="4646543" y="3959420"/>
            <a:ext cx="4000000" cy="1259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600" b="1" i="1">
                <a:solidFill>
                  <a:srgbClr val="000000"/>
                </a:solidFill>
              </a:rPr>
              <a:t>Vous pouvez soutenir Rom</a:t>
            </a:r>
            <a:r>
              <a:rPr lang="fr-FR" altLang="fr-FR" sz="1600" b="1" i="1">
                <a:solidFill>
                  <a:srgbClr val="000000"/>
                </a:solidFill>
              </a:rPr>
              <a:t>éo</a:t>
            </a:r>
            <a:r>
              <a:rPr lang="en-US" altLang="fr-FR" sz="1600" b="1" i="1">
                <a:solidFill>
                  <a:srgbClr val="000000"/>
                </a:solidFill>
              </a:rPr>
              <a:t> en participant financièrement </a:t>
            </a:r>
            <a:r>
              <a:rPr lang="fr-FR" altLang="fr-FR" sz="1600" b="1" i="1">
                <a:solidFill>
                  <a:srgbClr val="000000"/>
                </a:solidFill>
              </a:rPr>
              <a:t>à</a:t>
            </a:r>
            <a:r>
              <a:rPr lang="en-US" altLang="fr-FR" sz="1600" b="1" i="1">
                <a:solidFill>
                  <a:srgbClr val="000000"/>
                </a:solidFill>
              </a:rPr>
              <a:t> son projet. Toute aide même minime est la bienvenue est participera </a:t>
            </a:r>
            <a:r>
              <a:rPr lang="fr-FR" altLang="fr-FR" sz="1600" b="1" i="1">
                <a:solidFill>
                  <a:srgbClr val="000000"/>
                </a:solidFill>
              </a:rPr>
              <a:t>à</a:t>
            </a:r>
            <a:r>
              <a:rPr lang="en-US" altLang="fr-FR" sz="1600" b="1" i="1">
                <a:solidFill>
                  <a:srgbClr val="000000"/>
                </a:solidFill>
              </a:rPr>
              <a:t> l</a:t>
            </a:r>
            <a:r>
              <a:rPr lang="fr-FR" altLang="fr-FR" sz="1600" b="1" i="1">
                <a:solidFill>
                  <a:srgbClr val="000000"/>
                </a:solidFill>
              </a:rPr>
              <a:t>’</a:t>
            </a:r>
            <a:r>
              <a:rPr lang="en-US" altLang="fr-FR" sz="1600" b="1" i="1">
                <a:solidFill>
                  <a:srgbClr val="000000"/>
                </a:solidFill>
              </a:rPr>
              <a:t>atteintes de ses objectifs. </a:t>
            </a:r>
            <a:endParaRPr lang="fr-FR" sz="1600" b="1" i="1">
              <a:solidFill>
                <a:srgbClr val="000000"/>
              </a:solidFill>
            </a:endParaRPr>
          </a:p>
          <a:p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1048589" name="ZoneTexte 1048588"/>
          <p:cNvSpPr txBox="1"/>
          <p:nvPr/>
        </p:nvSpPr>
        <p:spPr>
          <a:xfrm>
            <a:off x="500841" y="4040836"/>
            <a:ext cx="4000000" cy="370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fr-FR" sz="1000">
                <a:solidFill>
                  <a:srgbClr val="000000"/>
                </a:solidFill>
              </a:rPr>
              <a:t>Le mécénat permet une réduction fiscale de 60% pour une eentreprise et 66% pour un particulier du montant du don. </a:t>
            </a:r>
            <a:endParaRPr lang="fr-FR" sz="1000">
              <a:solidFill>
                <a:srgbClr val="000000"/>
              </a:solidFill>
            </a:endParaRPr>
          </a:p>
        </p:txBody>
      </p:sp>
      <p:sp>
        <p:nvSpPr>
          <p:cNvPr id="1048590" name="ZoneTexte 1048589"/>
          <p:cNvSpPr txBox="1"/>
          <p:nvPr/>
        </p:nvSpPr>
        <p:spPr>
          <a:xfrm>
            <a:off x="4646543" y="4954477"/>
            <a:ext cx="4000000" cy="1729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fr-FR" sz="1400">
                <a:solidFill>
                  <a:srgbClr val="000000"/>
                </a:solidFill>
              </a:rPr>
              <a:t>Roméo</a:t>
            </a:r>
            <a:r>
              <a:rPr lang="en-US" altLang="fr-FR" sz="2800">
                <a:solidFill>
                  <a:srgbClr val="000000"/>
                </a:solidFill>
              </a:rPr>
              <a:t> </a:t>
            </a:r>
            <a:r>
              <a:rPr lang="en-US" altLang="fr-FR" sz="1400">
                <a:solidFill>
                  <a:srgbClr val="000000"/>
                </a:solidFill>
              </a:rPr>
              <a:t>fait parti d'une association </a:t>
            </a:r>
            <a:r>
              <a:rPr lang="en-US" altLang="fr-FR" sz="1400">
                <a:solidFill>
                  <a:srgbClr val="660066"/>
                </a:solidFill>
              </a:rPr>
              <a:t>FUTUR TENNIS ALSACE</a:t>
            </a:r>
            <a:r>
              <a:rPr lang="en-US" altLang="fr-FR" sz="1400">
                <a:solidFill>
                  <a:srgbClr val="000000"/>
                </a:solidFill>
              </a:rPr>
              <a:t> qui permet de récolter des fonds pour son projet. Vous pouvez envoyer vos chèques </a:t>
            </a:r>
            <a:r>
              <a:rPr lang="fr-FR" altLang="fr-FR" sz="1400">
                <a:solidFill>
                  <a:srgbClr val="000000"/>
                </a:solidFill>
              </a:rPr>
              <a:t>à</a:t>
            </a:r>
            <a:r>
              <a:rPr lang="en-US" altLang="fr-FR" sz="1400">
                <a:solidFill>
                  <a:srgbClr val="000000"/>
                </a:solidFill>
              </a:rPr>
              <a:t>  l</a:t>
            </a:r>
            <a:r>
              <a:rPr lang="fr-FR" altLang="fr-FR" sz="1400">
                <a:solidFill>
                  <a:srgbClr val="000000"/>
                </a:solidFill>
              </a:rPr>
              <a:t>’</a:t>
            </a:r>
            <a:r>
              <a:rPr lang="en-US" altLang="fr-FR" sz="1400">
                <a:solidFill>
                  <a:srgbClr val="000000"/>
                </a:solidFill>
              </a:rPr>
              <a:t>ordre de </a:t>
            </a:r>
            <a:r>
              <a:rPr lang="en-US" altLang="fr-FR" sz="1400">
                <a:solidFill>
                  <a:srgbClr val="660066"/>
                </a:solidFill>
              </a:rPr>
              <a:t>FUTUR TENNIS ALSACE </a:t>
            </a:r>
            <a:endParaRPr lang="fr-FR" sz="2800">
              <a:solidFill>
                <a:srgbClr val="660066"/>
              </a:solidFill>
            </a:endParaRPr>
          </a:p>
          <a:p>
            <a:pPr algn="l">
              <a:lnSpc>
                <a:spcPct val="100000"/>
              </a:lnSpc>
            </a:pPr>
            <a:r>
              <a:rPr lang="fr-FR" altLang="fr-FR" sz="1400">
                <a:solidFill>
                  <a:srgbClr val="000000"/>
                </a:solidFill>
              </a:rPr>
              <a:t>à</a:t>
            </a:r>
            <a:r>
              <a:rPr lang="en-US" altLang="fr-FR" sz="1400">
                <a:solidFill>
                  <a:srgbClr val="000000"/>
                </a:solidFill>
              </a:rPr>
              <a:t> Hervé MINTSA-EYA,  5 rue monseigneur raess, 67200 Strasbourg, en précisant que vous souhaitez aider Roméo KNOLL MINTSA-EYA. </a:t>
            </a:r>
            <a:endParaRPr lang="fr-FR" sz="2800">
              <a:solidFill>
                <a:srgbClr val="000000"/>
              </a:solidFill>
            </a:endParaRPr>
          </a:p>
        </p:txBody>
      </p:sp>
      <p:sp>
        <p:nvSpPr>
          <p:cNvPr id="1048591" name="Rectangle : coins arrondis 1048590"/>
          <p:cNvSpPr/>
          <p:nvPr/>
        </p:nvSpPr>
        <p:spPr>
          <a:xfrm>
            <a:off x="3834268" y="1971523"/>
            <a:ext cx="5309732" cy="168063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r>
              <a:rPr lang="en-US" altLang="fr-FR" sz="1400" dirty="0">
                <a:solidFill>
                  <a:srgbClr val="000000"/>
                </a:solidFill>
              </a:rPr>
              <a:t>Des </a:t>
            </a:r>
            <a:r>
              <a:rPr lang="en-US" altLang="fr-FR" sz="1400" dirty="0" err="1">
                <a:solidFill>
                  <a:srgbClr val="000000"/>
                </a:solidFill>
              </a:rPr>
              <a:t>dépenses</a:t>
            </a:r>
            <a:r>
              <a:rPr lang="en-US" altLang="fr-FR" sz="1400" dirty="0">
                <a:solidFill>
                  <a:srgbClr val="000000"/>
                </a:solidFill>
              </a:rPr>
              <a:t> </a:t>
            </a:r>
            <a:r>
              <a:rPr lang="en-US" altLang="fr-FR" sz="1400" dirty="0" err="1">
                <a:solidFill>
                  <a:srgbClr val="000000"/>
                </a:solidFill>
              </a:rPr>
              <a:t>importantes</a:t>
            </a:r>
            <a:r>
              <a:rPr lang="en-US" altLang="fr-FR" sz="1400" dirty="0">
                <a:solidFill>
                  <a:srgbClr val="000000"/>
                </a:solidFill>
              </a:rPr>
              <a:t>: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en-US" altLang="fr-FR" sz="1400" dirty="0">
                <a:solidFill>
                  <a:srgbClr val="000000"/>
                </a:solidFill>
              </a:rPr>
              <a:t>- </a:t>
            </a:r>
            <a:r>
              <a:rPr lang="en-US" altLang="fr-FR" sz="1400" dirty="0" err="1">
                <a:solidFill>
                  <a:srgbClr val="000000"/>
                </a:solidFill>
              </a:rPr>
              <a:t>financement</a:t>
            </a:r>
            <a:r>
              <a:rPr lang="en-US" altLang="fr-FR" sz="1400" dirty="0">
                <a:solidFill>
                  <a:srgbClr val="000000"/>
                </a:solidFill>
              </a:rPr>
              <a:t> des </a:t>
            </a:r>
            <a:r>
              <a:rPr lang="en-US" altLang="fr-FR" sz="1400" dirty="0" err="1">
                <a:solidFill>
                  <a:srgbClr val="000000"/>
                </a:solidFill>
              </a:rPr>
              <a:t>entraînements</a:t>
            </a:r>
            <a:r>
              <a:rPr lang="en-US" altLang="fr-FR" sz="1400" dirty="0">
                <a:solidFill>
                  <a:srgbClr val="000000"/>
                </a:solidFill>
              </a:rPr>
              <a:t>: 2200 Euros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en-US" altLang="fr-FR" sz="1400" dirty="0">
                <a:solidFill>
                  <a:srgbClr val="000000"/>
                </a:solidFill>
              </a:rPr>
              <a:t>- </a:t>
            </a:r>
            <a:r>
              <a:rPr lang="en-US" altLang="fr-FR" sz="1400" dirty="0" err="1">
                <a:solidFill>
                  <a:srgbClr val="000000"/>
                </a:solidFill>
              </a:rPr>
              <a:t>Déplacements</a:t>
            </a:r>
            <a:r>
              <a:rPr lang="en-US" altLang="fr-FR" sz="1400" dirty="0">
                <a:solidFill>
                  <a:srgbClr val="000000"/>
                </a:solidFill>
              </a:rPr>
              <a:t> aux </a:t>
            </a:r>
            <a:r>
              <a:rPr lang="en-US" altLang="fr-FR" sz="1400" dirty="0" err="1">
                <a:solidFill>
                  <a:srgbClr val="000000"/>
                </a:solidFill>
              </a:rPr>
              <a:t>différents</a:t>
            </a:r>
            <a:r>
              <a:rPr lang="en-US" altLang="fr-FR" sz="1400" dirty="0">
                <a:solidFill>
                  <a:srgbClr val="000000"/>
                </a:solidFill>
              </a:rPr>
              <a:t> </a:t>
            </a:r>
            <a:r>
              <a:rPr lang="en-US" altLang="fr-FR" sz="1400" dirty="0" err="1">
                <a:solidFill>
                  <a:srgbClr val="000000"/>
                </a:solidFill>
              </a:rPr>
              <a:t>tournois</a:t>
            </a:r>
            <a:r>
              <a:rPr lang="en-US" altLang="fr-FR" sz="1400" dirty="0">
                <a:solidFill>
                  <a:srgbClr val="000000"/>
                </a:solidFill>
              </a:rPr>
              <a:t> dans </a:t>
            </a:r>
            <a:r>
              <a:rPr lang="en-US" altLang="fr-FR" sz="1400" dirty="0" err="1">
                <a:solidFill>
                  <a:srgbClr val="000000"/>
                </a:solidFill>
              </a:rPr>
              <a:t>l'année</a:t>
            </a:r>
            <a:r>
              <a:rPr lang="en-US" altLang="fr-FR" sz="1400" dirty="0">
                <a:solidFill>
                  <a:srgbClr val="000000"/>
                </a:solidFill>
              </a:rPr>
              <a:t> (10 </a:t>
            </a:r>
            <a:r>
              <a:rPr lang="en-US" altLang="fr-FR" sz="1400" dirty="0" err="1">
                <a:solidFill>
                  <a:srgbClr val="000000"/>
                </a:solidFill>
              </a:rPr>
              <a:t>tournois</a:t>
            </a:r>
            <a:r>
              <a:rPr lang="en-US" altLang="fr-FR" sz="1400" dirty="0">
                <a:solidFill>
                  <a:srgbClr val="000000"/>
                </a:solidFill>
              </a:rPr>
              <a:t> </a:t>
            </a:r>
            <a:r>
              <a:rPr lang="fr-FR" altLang="fr-FR" sz="1400" dirty="0">
                <a:solidFill>
                  <a:srgbClr val="000000"/>
                </a:solidFill>
              </a:rPr>
              <a:t>éloignés</a:t>
            </a:r>
            <a:r>
              <a:rPr lang="en-US" altLang="fr-FR" sz="1400" dirty="0">
                <a:solidFill>
                  <a:srgbClr val="000000"/>
                </a:solidFill>
              </a:rPr>
              <a:t>, transport, </a:t>
            </a:r>
            <a:r>
              <a:rPr lang="en-US" altLang="fr-FR" sz="1400" dirty="0" err="1">
                <a:solidFill>
                  <a:srgbClr val="000000"/>
                </a:solidFill>
              </a:rPr>
              <a:t>hébergement</a:t>
            </a:r>
            <a:r>
              <a:rPr lang="en-US" altLang="fr-FR" sz="1400" dirty="0">
                <a:solidFill>
                  <a:srgbClr val="000000"/>
                </a:solidFill>
              </a:rPr>
              <a:t>, </a:t>
            </a:r>
            <a:r>
              <a:rPr lang="en-US" altLang="fr-FR" sz="1400" dirty="0" err="1">
                <a:solidFill>
                  <a:srgbClr val="000000"/>
                </a:solidFill>
              </a:rPr>
              <a:t>repas</a:t>
            </a:r>
            <a:r>
              <a:rPr lang="en-US" altLang="fr-FR" sz="1400" dirty="0">
                <a:solidFill>
                  <a:srgbClr val="000000"/>
                </a:solidFill>
              </a:rPr>
              <a:t>, inscriptions) 6000 Euros 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en-US" altLang="fr-FR" sz="1400" dirty="0">
                <a:solidFill>
                  <a:srgbClr val="000000"/>
                </a:solidFill>
              </a:rPr>
              <a:t>- Materiel </a:t>
            </a:r>
            <a:r>
              <a:rPr lang="en-US" altLang="fr-FR" sz="1400" dirty="0" err="1">
                <a:solidFill>
                  <a:srgbClr val="000000"/>
                </a:solidFill>
              </a:rPr>
              <a:t>nécessaire</a:t>
            </a:r>
            <a:r>
              <a:rPr lang="en-US" altLang="fr-FR" sz="1400" dirty="0">
                <a:solidFill>
                  <a:srgbClr val="000000"/>
                </a:solidFill>
              </a:rPr>
              <a:t> </a:t>
            </a:r>
            <a:r>
              <a:rPr lang="fr-FR" altLang="fr-FR" sz="1400" dirty="0">
                <a:solidFill>
                  <a:srgbClr val="000000"/>
                </a:solidFill>
              </a:rPr>
              <a:t>à</a:t>
            </a:r>
            <a:r>
              <a:rPr lang="en-US" altLang="fr-FR" sz="1400" dirty="0">
                <a:solidFill>
                  <a:srgbClr val="000000"/>
                </a:solidFill>
              </a:rPr>
              <a:t>  la pratique ( </a:t>
            </a:r>
            <a:r>
              <a:rPr lang="en-US" altLang="fr-FR" sz="1400" dirty="0" err="1">
                <a:solidFill>
                  <a:srgbClr val="000000"/>
                </a:solidFill>
              </a:rPr>
              <a:t>raquettes</a:t>
            </a:r>
            <a:r>
              <a:rPr lang="en-US" altLang="fr-FR" sz="1400" dirty="0">
                <a:solidFill>
                  <a:srgbClr val="000000"/>
                </a:solidFill>
              </a:rPr>
              <a:t>, cordages,...) 800 Euros </a:t>
            </a:r>
            <a:endParaRPr lang="fr-FR" sz="1400" dirty="0"/>
          </a:p>
        </p:txBody>
      </p:sp>
      <p:pic>
        <p:nvPicPr>
          <p:cNvPr id="2097153" name="Imag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110"/>
            <a:ext cx="3768101" cy="248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407</Words>
  <Application>Microsoft Macintosh PowerPoint</Application>
  <PresentationFormat>Affichage à l'écran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Carrois Gothic SC</vt:lpstr>
      <vt:lpstr>Office Theme</vt:lpstr>
      <vt:lpstr>ROMÉO  KNOLL MINTSA-EYA </vt:lpstr>
      <vt:lpstr>Toujours la même passion: le TENNIS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ROMÉO  KNOLL MINTSA-EYA </dc:title>
  <dc:creator>SM-T830</dc:creator>
  <cp:lastModifiedBy>Eloi Hufschmitt</cp:lastModifiedBy>
  <cp:revision>3</cp:revision>
  <dcterms:created xsi:type="dcterms:W3CDTF">2015-05-11T09:30:45Z</dcterms:created>
  <dcterms:modified xsi:type="dcterms:W3CDTF">2024-09-14T16:06:19Z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85f5b50ace394794a3741d35bd525f78</vt:lpwstr>
  </property>
</Properties>
</file>